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660066"/>
    <a:srgbClr val="B2B2B2"/>
    <a:srgbClr val="9900CC"/>
    <a:srgbClr val="FF99FF"/>
    <a:srgbClr val="339966"/>
    <a:srgbClr val="000099"/>
    <a:srgbClr val="66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8B9B6-4383-4F28-9716-0123CCB98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C9BB7A-D884-44D0-9B96-E1F38C1EE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984318-812A-44FD-8B46-0D34D68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0CB66-64BC-44BF-96F2-DC050411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5130F-BF9E-424D-85A7-8FB8F424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E1512-A193-4073-8876-D74A5E93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F5CEF6-4B50-4822-B98A-BA69D89E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6E510-9148-4EAE-9792-0B2EA9A0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9709D9-1421-4A4B-9A2D-49E350A8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A2CD1-DE8C-4575-BC12-E657A505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1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010674-C7E4-424C-AFD9-441F345E1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21C64A-E88A-4C07-A275-9B9A05FF3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046A9-62E2-4649-A2D6-429DB08A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60F83-88F2-46EB-8458-8A71FA90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A2F82-77C6-4D9F-8FB1-3D61A75F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26F2C-EAAD-4C41-B865-06324A24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A8900-8B68-4D57-847A-DD2AA8EC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512A9-6AC4-4905-BA3E-3C270FED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EB79C-E8AE-4904-81F7-A24731CA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23586-8462-47B3-935C-9DAB7818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2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1576B-3344-4825-83D2-9A40784C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FEAD8-09CB-412D-B6CD-C3DC43F8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0DD375-D460-4ED7-A557-BED252CA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DEDFC-8DB1-491B-8989-D2435545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958BF-8E6F-47BC-8D49-B0164026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06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13F58-F045-4061-B8BD-5A7548E4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7E203-17F0-483F-A6A2-25BD28C20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8C7EC8-670C-4513-ACE4-86FB14B8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6ACE99-498A-43AC-8485-6F237DCA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FB8A77-609D-4834-9946-C7751E22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9E5D4-159F-46EA-8370-A3642F0A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33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A7B78-DA21-4D54-AC85-B5038C41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885D55-6F7B-4F06-902E-A9D3ECC3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43C382-5D68-4E59-9EA5-837FE2A45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A271E5-63DF-4C44-97E0-1F521BEF5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40FFA9D-50B2-4777-92DD-67C88BAF4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9D25FD-34E5-40C4-B9A4-18EADE08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257D06-0298-4498-9A69-C2CBF199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B2B2DA-039E-4BB6-813C-6B9C4655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903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41B48-8858-434D-91D5-2F63A0D9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A83280-1ECD-453B-96E1-3EAF949A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05EDCF-2BCB-4FED-97BD-438F8326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DED301-A2BA-4495-97AD-002401DB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0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8631EC-2B6E-4293-8028-574CDE77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28C5A-F519-47CE-AA11-19C0DBDD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0A6CE6-F00A-41CC-8B31-066DB70E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52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77443-41B6-4A18-A819-45D9A996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370496-E69A-4389-81D0-AE52450C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66F402-4E54-4B63-A177-F74C85197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42EFE4-0AD9-4C47-B343-0F5C58B5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D8712-B2DC-4D97-B27F-50109707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95B174-B9F6-4155-A1E2-47DAD5D9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06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5FAA-A1F9-4161-88CB-C5AADC9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1DCD7A-2AE9-4344-8DE0-DA6829A15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D13DA6-866F-4B0D-B7F9-FFD3E284C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8C48E9-1A1D-4230-BCC7-ECA9F5DA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5069FE-94FC-47A4-8EBC-01440541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9DFE92-E9A7-403F-AA75-DB1457CB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4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1F9D7D-CDC3-4E8C-8A0E-16E3A577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E85F8D-5BF4-46F9-AE3E-CFDEF10EA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2295D-C5FE-4EB7-BCEB-FDD993B9A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18CA-271E-42B1-8EA8-7E529E580618}" type="datetimeFigureOut">
              <a:rPr lang="es-CL" smtClean="0"/>
              <a:t>02-07-2021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239C4-6692-4F79-A241-34186B4DF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61AE9-392C-4412-99E3-7ADEC90F3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79308-7F3B-4452-A2C1-AA86547351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0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A9E8D02-146D-4251-9671-0A10C232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E48CE7-185C-45BE-BC94-69D42D67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3" y="84724"/>
            <a:ext cx="542591" cy="5303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90B9588-7639-4D53-9ADA-5E4FA0D227EC}"/>
              </a:ext>
            </a:extLst>
          </p:cNvPr>
          <p:cNvSpPr/>
          <p:nvPr/>
        </p:nvSpPr>
        <p:spPr>
          <a:xfrm>
            <a:off x="844264" y="165257"/>
            <a:ext cx="7441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referentes en la formación de personas autónomas, creativas e íntegras, que contribuyen en la formación de una mejor sociedad”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9232EB-79B1-47EC-B700-3995EB619F68}"/>
              </a:ext>
            </a:extLst>
          </p:cNvPr>
          <p:cNvSpPr txBox="1"/>
          <p:nvPr/>
        </p:nvSpPr>
        <p:spPr>
          <a:xfrm>
            <a:off x="1855304" y="1708919"/>
            <a:ext cx="543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Arial Black" panose="020B0A04020102020204" pitchFamily="34" charset="0"/>
              </a:rPr>
              <a:t>HÁBITOS DE SUEÑO</a:t>
            </a:r>
          </a:p>
        </p:txBody>
      </p:sp>
    </p:spTree>
    <p:extLst>
      <p:ext uri="{BB962C8B-B14F-4D97-AF65-F5344CB8AC3E}">
        <p14:creationId xmlns:p14="http://schemas.microsoft.com/office/powerpoint/2010/main" val="9800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95DDE-1E89-4054-8D8D-E7E138CDBF43}"/>
              </a:ext>
            </a:extLst>
          </p:cNvPr>
          <p:cNvSpPr txBox="1"/>
          <p:nvPr/>
        </p:nvSpPr>
        <p:spPr>
          <a:xfrm>
            <a:off x="2630658" y="322709"/>
            <a:ext cx="176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Sueño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5040251-54CE-47AF-B4FF-7FB0714B4CE2}"/>
              </a:ext>
            </a:extLst>
          </p:cNvPr>
          <p:cNvSpPr/>
          <p:nvPr/>
        </p:nvSpPr>
        <p:spPr>
          <a:xfrm rot="20374761">
            <a:off x="4136115" y="249502"/>
            <a:ext cx="685561" cy="219256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6A5EDF-EC3A-41F3-B33B-B27DD4B69B34}"/>
              </a:ext>
            </a:extLst>
          </p:cNvPr>
          <p:cNvSpPr txBox="1"/>
          <p:nvPr/>
        </p:nvSpPr>
        <p:spPr>
          <a:xfrm>
            <a:off x="5146668" y="96646"/>
            <a:ext cx="303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>
                    <a:lumMod val="50000"/>
                  </a:schemeClr>
                </a:solidFill>
              </a:rPr>
              <a:t>Proceso biológico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2C5E70-6A5E-40B2-94F9-C4726276B188}"/>
              </a:ext>
            </a:extLst>
          </p:cNvPr>
          <p:cNvSpPr txBox="1"/>
          <p:nvPr/>
        </p:nvSpPr>
        <p:spPr>
          <a:xfrm>
            <a:off x="5146668" y="891113"/>
            <a:ext cx="3039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>
                    <a:lumMod val="50000"/>
                  </a:schemeClr>
                </a:solidFill>
              </a:rPr>
              <a:t>Partes del cerebro y el cuerpo siguen funcionando cuando dormimos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EAE6DFD-068E-431B-BA18-B7A877676D48}"/>
              </a:ext>
            </a:extLst>
          </p:cNvPr>
          <p:cNvSpPr/>
          <p:nvPr/>
        </p:nvSpPr>
        <p:spPr>
          <a:xfrm rot="1752773">
            <a:off x="4110513" y="959752"/>
            <a:ext cx="685561" cy="219256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6E30E1-AA25-43A6-9994-4EC598A2400C}"/>
              </a:ext>
            </a:extLst>
          </p:cNvPr>
          <p:cNvSpPr txBox="1"/>
          <p:nvPr/>
        </p:nvSpPr>
        <p:spPr>
          <a:xfrm>
            <a:off x="8545450" y="257429"/>
            <a:ext cx="336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Mientras duerme se realiza diversas funciones importantes para mantenerse saludable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EAF0626-608F-404A-9639-5CE2059074C0}"/>
              </a:ext>
            </a:extLst>
          </p:cNvPr>
          <p:cNvSpPr/>
          <p:nvPr/>
        </p:nvSpPr>
        <p:spPr>
          <a:xfrm>
            <a:off x="4185155" y="615098"/>
            <a:ext cx="4392593" cy="157673"/>
          </a:xfrm>
          <a:prstGeom prst="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9A5102-069F-44FC-B024-5E55BCA15B18}"/>
              </a:ext>
            </a:extLst>
          </p:cNvPr>
          <p:cNvSpPr txBox="1"/>
          <p:nvPr/>
        </p:nvSpPr>
        <p:spPr>
          <a:xfrm>
            <a:off x="5866228" y="1929842"/>
            <a:ext cx="350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FUNCIONES DEL CEREBRO DURANTE EL SUEÑO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CCECDA2-1AA2-4317-A1FC-4BECFB862590}"/>
              </a:ext>
            </a:extLst>
          </p:cNvPr>
          <p:cNvSpPr/>
          <p:nvPr/>
        </p:nvSpPr>
        <p:spPr>
          <a:xfrm>
            <a:off x="3079125" y="2752479"/>
            <a:ext cx="2127777" cy="2139149"/>
          </a:xfrm>
          <a:prstGeom prst="ellipse">
            <a:avLst/>
          </a:prstGeom>
          <a:solidFill>
            <a:srgbClr val="B2B2B2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CE56D4-4727-4B05-B40B-919DEAC9F28D}"/>
              </a:ext>
            </a:extLst>
          </p:cNvPr>
          <p:cNvSpPr txBox="1"/>
          <p:nvPr/>
        </p:nvSpPr>
        <p:spPr>
          <a:xfrm>
            <a:off x="3198529" y="3047667"/>
            <a:ext cx="1888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Baja la temperatura del cuerpo arterial y latidos del corazón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AD89D76-66CE-4F63-B8E0-F78942F86C8B}"/>
              </a:ext>
            </a:extLst>
          </p:cNvPr>
          <p:cNvSpPr/>
          <p:nvPr/>
        </p:nvSpPr>
        <p:spPr>
          <a:xfrm>
            <a:off x="6351342" y="2876239"/>
            <a:ext cx="2127777" cy="1483392"/>
          </a:xfrm>
          <a:prstGeom prst="ellipse">
            <a:avLst/>
          </a:prstGeom>
          <a:solidFill>
            <a:srgbClr val="B2B2B2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3F7D23-A3C5-44F4-AE1D-77F05072DBF1}"/>
              </a:ext>
            </a:extLst>
          </p:cNvPr>
          <p:cNvSpPr txBox="1"/>
          <p:nvPr/>
        </p:nvSpPr>
        <p:spPr>
          <a:xfrm>
            <a:off x="6491582" y="3279089"/>
            <a:ext cx="188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Se liberan hormonas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AE3B33E-8EE3-42A6-884D-E8099C0B091D}"/>
              </a:ext>
            </a:extLst>
          </p:cNvPr>
          <p:cNvSpPr/>
          <p:nvPr/>
        </p:nvSpPr>
        <p:spPr>
          <a:xfrm>
            <a:off x="9369083" y="2752479"/>
            <a:ext cx="2127777" cy="1818249"/>
          </a:xfrm>
          <a:prstGeom prst="ellipse">
            <a:avLst/>
          </a:prstGeom>
          <a:solidFill>
            <a:srgbClr val="B2B2B2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D84622-6A9C-4812-9816-2B853E336DE3}"/>
              </a:ext>
            </a:extLst>
          </p:cNvPr>
          <p:cNvSpPr txBox="1"/>
          <p:nvPr/>
        </p:nvSpPr>
        <p:spPr>
          <a:xfrm>
            <a:off x="9618254" y="3611432"/>
            <a:ext cx="188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Los músculos se relajan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2595344-F6D3-417F-AB1B-E20315A475BD}"/>
              </a:ext>
            </a:extLst>
          </p:cNvPr>
          <p:cNvCxnSpPr>
            <a:cxnSpLocks/>
          </p:cNvCxnSpPr>
          <p:nvPr/>
        </p:nvCxnSpPr>
        <p:spPr>
          <a:xfrm flipH="1">
            <a:off x="6491582" y="4145717"/>
            <a:ext cx="136054" cy="379278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47609B2-570C-40FE-A836-9C30DAD2753C}"/>
              </a:ext>
            </a:extLst>
          </p:cNvPr>
          <p:cNvSpPr txBox="1"/>
          <p:nvPr/>
        </p:nvSpPr>
        <p:spPr>
          <a:xfrm>
            <a:off x="5249696" y="5642277"/>
            <a:ext cx="188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Crecimiento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B69C599-9F0A-4C89-87EA-69795386A2A4}"/>
              </a:ext>
            </a:extLst>
          </p:cNvPr>
          <p:cNvSpPr txBox="1"/>
          <p:nvPr/>
        </p:nvSpPr>
        <p:spPr>
          <a:xfrm>
            <a:off x="8006483" y="5740709"/>
            <a:ext cx="188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Del hambre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6790B9A-99E8-4470-A657-E26749252E46}"/>
              </a:ext>
            </a:extLst>
          </p:cNvPr>
          <p:cNvSpPr txBox="1"/>
          <p:nvPr/>
        </p:nvSpPr>
        <p:spPr>
          <a:xfrm>
            <a:off x="6650492" y="5707613"/>
            <a:ext cx="188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Melatonina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7AEE273-8A03-4724-AB7F-44542AAC51E8}"/>
              </a:ext>
            </a:extLst>
          </p:cNvPr>
          <p:cNvCxnSpPr>
            <a:cxnSpLocks/>
          </p:cNvCxnSpPr>
          <p:nvPr/>
        </p:nvCxnSpPr>
        <p:spPr>
          <a:xfrm>
            <a:off x="8150408" y="4196496"/>
            <a:ext cx="142465" cy="495750"/>
          </a:xfrm>
          <a:prstGeom prst="straightConnector1">
            <a:avLst/>
          </a:prstGeom>
          <a:ln w="190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1F42BF4-A669-4D1C-964F-41AAF7538C68}"/>
              </a:ext>
            </a:extLst>
          </p:cNvPr>
          <p:cNvCxnSpPr>
            <a:cxnSpLocks/>
          </p:cNvCxnSpPr>
          <p:nvPr/>
        </p:nvCxnSpPr>
        <p:spPr>
          <a:xfrm>
            <a:off x="7436066" y="4359631"/>
            <a:ext cx="0" cy="462207"/>
          </a:xfrm>
          <a:prstGeom prst="straightConnector1">
            <a:avLst/>
          </a:prstGeom>
          <a:ln w="190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2359859-597F-4C30-BD78-978D3189A65C}"/>
              </a:ext>
            </a:extLst>
          </p:cNvPr>
          <p:cNvSpPr txBox="1"/>
          <p:nvPr/>
        </p:nvSpPr>
        <p:spPr>
          <a:xfrm>
            <a:off x="5454354" y="6127080"/>
            <a:ext cx="21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el corazón descansa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04E6215C-8735-4042-AF50-5EDC4259E6CA}"/>
              </a:ext>
            </a:extLst>
          </p:cNvPr>
          <p:cNvCxnSpPr>
            <a:cxnSpLocks/>
            <a:stCxn id="18" idx="4"/>
            <a:endCxn id="13" idx="0"/>
          </p:cNvCxnSpPr>
          <p:nvPr/>
        </p:nvCxnSpPr>
        <p:spPr>
          <a:xfrm flipH="1">
            <a:off x="3561857" y="4891628"/>
            <a:ext cx="581157" cy="1024932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C52EC71-1EF8-4878-883C-31DEFADF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27637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F0D53E-0DE0-4A5C-B194-2D99446E91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FFA"/>
              </a:clrFrom>
              <a:clrTo>
                <a:srgbClr val="FA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9596" y="5916560"/>
            <a:ext cx="984522" cy="84570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BE1AADC-6F24-40B3-9D0C-6217232037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638" y="5899556"/>
            <a:ext cx="749048" cy="82438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23EB2EB-602B-4FED-AF32-E83AC169E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83721">
            <a:off x="4150905" y="4904294"/>
            <a:ext cx="708504" cy="1161691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88812BB-27E4-4900-9655-A0182CDFD655}"/>
              </a:ext>
            </a:extLst>
          </p:cNvPr>
          <p:cNvCxnSpPr>
            <a:stCxn id="25" idx="3"/>
            <a:endCxn id="30" idx="1"/>
          </p:cNvCxnSpPr>
          <p:nvPr/>
        </p:nvCxnSpPr>
        <p:spPr>
          <a:xfrm>
            <a:off x="5033686" y="6311746"/>
            <a:ext cx="420668" cy="0"/>
          </a:xfrm>
          <a:prstGeom prst="straightConnector1">
            <a:avLst/>
          </a:prstGeom>
          <a:ln w="2222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BD622190-ABB1-4E79-94EB-BB7A4CE613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7193" y="4593839"/>
            <a:ext cx="983299" cy="820062"/>
          </a:xfrm>
          <a:prstGeom prst="rect">
            <a:avLst/>
          </a:prstGeom>
        </p:spPr>
      </p:pic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EB90D80F-1241-4E0E-A66E-5BF6DC1925A7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158843" y="5413901"/>
            <a:ext cx="0" cy="273019"/>
          </a:xfrm>
          <a:prstGeom prst="straightConnector1">
            <a:avLst/>
          </a:prstGeom>
          <a:ln w="2222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>
            <a:extLst>
              <a:ext uri="{FF2B5EF4-FFF2-40B4-BE49-F238E27FC236}">
                <a16:creationId xmlns:a16="http://schemas.microsoft.com/office/drawing/2014/main" id="{7605FCD0-4924-4568-95CF-5E587751F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786" y="4859865"/>
            <a:ext cx="905669" cy="554036"/>
          </a:xfrm>
          <a:prstGeom prst="rect">
            <a:avLst/>
          </a:prstGeom>
        </p:spPr>
      </p:pic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DDA56DA8-88A5-43C0-90F6-EF3F04BA1E6D}"/>
              </a:ext>
            </a:extLst>
          </p:cNvPr>
          <p:cNvCxnSpPr>
            <a:stCxn id="44" idx="2"/>
          </p:cNvCxnSpPr>
          <p:nvPr/>
        </p:nvCxnSpPr>
        <p:spPr>
          <a:xfrm>
            <a:off x="7493621" y="5413901"/>
            <a:ext cx="0" cy="309582"/>
          </a:xfrm>
          <a:prstGeom prst="straightConnector1">
            <a:avLst/>
          </a:prstGeom>
          <a:ln w="254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B5104F89-E366-4CB5-BE89-A7692E06D2B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6360" y="4700966"/>
            <a:ext cx="983300" cy="820063"/>
          </a:xfrm>
          <a:prstGeom prst="rect">
            <a:avLst/>
          </a:prstGeom>
        </p:spPr>
      </p:pic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42F84383-B6D6-4B0D-87B0-785CA3D11F6D}"/>
              </a:ext>
            </a:extLst>
          </p:cNvPr>
          <p:cNvCxnSpPr/>
          <p:nvPr/>
        </p:nvCxnSpPr>
        <p:spPr>
          <a:xfrm>
            <a:off x="8764172" y="5485139"/>
            <a:ext cx="0" cy="341804"/>
          </a:xfrm>
          <a:prstGeom prst="straightConnector1">
            <a:avLst/>
          </a:prstGeom>
          <a:ln w="2222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n 49">
            <a:extLst>
              <a:ext uri="{FF2B5EF4-FFF2-40B4-BE49-F238E27FC236}">
                <a16:creationId xmlns:a16="http://schemas.microsoft.com/office/drawing/2014/main" id="{EE93B942-1D8F-4250-9B19-A2666F39890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3916" y="5289977"/>
            <a:ext cx="1145006" cy="820064"/>
          </a:xfrm>
          <a:prstGeom prst="rect">
            <a:avLst/>
          </a:prstGeom>
        </p:spPr>
      </p:pic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7C94B02-7050-4E39-A113-FBAEAB086499}"/>
              </a:ext>
            </a:extLst>
          </p:cNvPr>
          <p:cNvCxnSpPr>
            <a:stCxn id="23" idx="4"/>
            <a:endCxn id="50" idx="0"/>
          </p:cNvCxnSpPr>
          <p:nvPr/>
        </p:nvCxnSpPr>
        <p:spPr>
          <a:xfrm>
            <a:off x="10432972" y="4570728"/>
            <a:ext cx="33447" cy="719249"/>
          </a:xfrm>
          <a:prstGeom prst="straightConnector1">
            <a:avLst/>
          </a:prstGeom>
          <a:ln w="2222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6774AE7-CD06-4E8F-878D-50C57B101DDF}"/>
              </a:ext>
            </a:extLst>
          </p:cNvPr>
          <p:cNvSpPr txBox="1"/>
          <p:nvPr/>
        </p:nvSpPr>
        <p:spPr>
          <a:xfrm>
            <a:off x="0" y="112542"/>
            <a:ext cx="606576" cy="67454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CL" sz="2000" dirty="0">
                <a:latin typeface="Arial Black" panose="020B0A04020102020204" pitchFamily="34" charset="0"/>
              </a:rPr>
              <a:t>ETAPAS DEL SUEÑO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D3FC6-1ECA-4E50-B793-8B9FF78FA8CC}"/>
              </a:ext>
            </a:extLst>
          </p:cNvPr>
          <p:cNvSpPr txBox="1"/>
          <p:nvPr/>
        </p:nvSpPr>
        <p:spPr>
          <a:xfrm>
            <a:off x="1244991" y="288290"/>
            <a:ext cx="2293034" cy="646331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Etapa 1</a:t>
            </a:r>
          </a:p>
          <a:p>
            <a:pPr algn="ctr"/>
            <a:r>
              <a:rPr lang="es-CL" dirty="0">
                <a:latin typeface="Arial Black" panose="020B0A04020102020204" pitchFamily="34" charset="0"/>
              </a:rPr>
              <a:t>Adormecimiento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B5BFB-BF28-447E-9F97-2C7AF2956640}"/>
              </a:ext>
            </a:extLst>
          </p:cNvPr>
          <p:cNvSpPr txBox="1"/>
          <p:nvPr/>
        </p:nvSpPr>
        <p:spPr>
          <a:xfrm>
            <a:off x="3538025" y="56272"/>
            <a:ext cx="4550898" cy="1200329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Sueño Ligero, cualquier sonido o movimiento puede despertar a una persona. Se producen los movimientos oculares y dura aproximadamente 10 minutos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E51B00-EA48-4B40-994B-41AB5A3F879F}"/>
              </a:ext>
            </a:extLst>
          </p:cNvPr>
          <p:cNvSpPr txBox="1"/>
          <p:nvPr/>
        </p:nvSpPr>
        <p:spPr>
          <a:xfrm>
            <a:off x="1244991" y="1738303"/>
            <a:ext cx="2293034" cy="646331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Etapa 2</a:t>
            </a:r>
          </a:p>
          <a:p>
            <a:pPr algn="ctr"/>
            <a:r>
              <a:rPr lang="es-CL" dirty="0">
                <a:latin typeface="Arial Black" panose="020B0A04020102020204" pitchFamily="34" charset="0"/>
              </a:rPr>
              <a:t>Sueño Ligero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FE3882-7BB4-41FC-82C4-4469BEB58714}"/>
              </a:ext>
            </a:extLst>
          </p:cNvPr>
          <p:cNvSpPr txBox="1"/>
          <p:nvPr/>
        </p:nvSpPr>
        <p:spPr>
          <a:xfrm>
            <a:off x="3538024" y="1455370"/>
            <a:ext cx="4550898" cy="1477328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En esta etapa la temperatura corporal y frecuencia cardiaca disminuye. Los sonido o movimientos deben ser mucho más fuerte para despertar. Desaparecen movimientos oculares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30B95-83B5-44B9-BFE9-CB107BA1A731}"/>
              </a:ext>
            </a:extLst>
          </p:cNvPr>
          <p:cNvSpPr txBox="1"/>
          <p:nvPr/>
        </p:nvSpPr>
        <p:spPr>
          <a:xfrm>
            <a:off x="1269269" y="3194369"/>
            <a:ext cx="2293034" cy="923330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Etapa 3</a:t>
            </a:r>
          </a:p>
          <a:p>
            <a:pPr algn="ctr"/>
            <a:r>
              <a:rPr lang="es-CL" dirty="0">
                <a:latin typeface="Arial Black" panose="020B0A04020102020204" pitchFamily="34" charset="0"/>
              </a:rPr>
              <a:t>Transición hacia sueño profundo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B1FD69-B687-4E69-8644-E9D49019A581}"/>
              </a:ext>
            </a:extLst>
          </p:cNvPr>
          <p:cNvSpPr txBox="1"/>
          <p:nvPr/>
        </p:nvSpPr>
        <p:spPr>
          <a:xfrm>
            <a:off x="3538024" y="3198624"/>
            <a:ext cx="4550898" cy="923330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Aproximadamente dura 2 a 3 minutos. Si nos despertamos en esta fase nos sentimos aturdidos.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D2C079-5688-4258-99FA-CDDF3521201F}"/>
              </a:ext>
            </a:extLst>
          </p:cNvPr>
          <p:cNvSpPr txBox="1"/>
          <p:nvPr/>
        </p:nvSpPr>
        <p:spPr>
          <a:xfrm>
            <a:off x="3538024" y="4507438"/>
            <a:ext cx="4536831" cy="646331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Duración aproximada de 20 minutos, es esencial para la recuperación física y mental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50C52E-5389-4FBC-A58F-F21B074CB9DC}"/>
              </a:ext>
            </a:extLst>
          </p:cNvPr>
          <p:cNvSpPr txBox="1"/>
          <p:nvPr/>
        </p:nvSpPr>
        <p:spPr>
          <a:xfrm>
            <a:off x="1300580" y="4521011"/>
            <a:ext cx="2244477" cy="646331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Etapa 4</a:t>
            </a:r>
          </a:p>
          <a:p>
            <a:pPr algn="ctr"/>
            <a:r>
              <a:rPr lang="es-CL" dirty="0">
                <a:latin typeface="Arial Black" panose="020B0A04020102020204" pitchFamily="34" charset="0"/>
              </a:rPr>
              <a:t>Sueño Delta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781F63-610A-4435-AFF3-C005D081438E}"/>
              </a:ext>
            </a:extLst>
          </p:cNvPr>
          <p:cNvSpPr txBox="1"/>
          <p:nvPr/>
        </p:nvSpPr>
        <p:spPr>
          <a:xfrm>
            <a:off x="1300580" y="5675897"/>
            <a:ext cx="2244477" cy="646331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anose="020B0A04020102020204" pitchFamily="34" charset="0"/>
              </a:rPr>
              <a:t>Etapa 5</a:t>
            </a:r>
          </a:p>
          <a:p>
            <a:pPr algn="ctr"/>
            <a:r>
              <a:rPr lang="es-CL" dirty="0">
                <a:latin typeface="Arial Black" panose="020B0A04020102020204" pitchFamily="34" charset="0"/>
              </a:rPr>
              <a:t>Sueño REM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4AB8EE-475D-45F3-BDC6-E99A92EF111A}"/>
              </a:ext>
            </a:extLst>
          </p:cNvPr>
          <p:cNvSpPr txBox="1"/>
          <p:nvPr/>
        </p:nvSpPr>
        <p:spPr>
          <a:xfrm>
            <a:off x="3545057" y="5324400"/>
            <a:ext cx="4536831" cy="1477328"/>
          </a:xfrm>
          <a:prstGeom prst="rect">
            <a:avLst/>
          </a:prstGeom>
          <a:solidFill>
            <a:srgbClr val="99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El cerebro está activo. En los primeros 10 minutos la respiración es rápida e irregular , en los 30 minutos restantes, se produce sueño profundo. Es la fase donde se producen los sueños.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008877-6FB3-473C-A519-D75FC26A1FF0}"/>
              </a:ext>
            </a:extLst>
          </p:cNvPr>
          <p:cNvSpPr txBox="1"/>
          <p:nvPr/>
        </p:nvSpPr>
        <p:spPr>
          <a:xfrm>
            <a:off x="8646942" y="4454568"/>
            <a:ext cx="3545058" cy="369332"/>
          </a:xfrm>
          <a:prstGeom prst="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Tiene una duración de 2 horas total.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6EAAB21-3A8B-438A-A4E9-EC61B0EABC14}"/>
              </a:ext>
            </a:extLst>
          </p:cNvPr>
          <p:cNvSpPr txBox="1"/>
          <p:nvPr/>
        </p:nvSpPr>
        <p:spPr>
          <a:xfrm>
            <a:off x="8646942" y="5153769"/>
            <a:ext cx="3545058" cy="646331"/>
          </a:xfrm>
          <a:prstGeom prst="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Es fundamental para la regeneración cerebral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66D776-0A34-41F5-8E41-740112A1FB22}"/>
              </a:ext>
            </a:extLst>
          </p:cNvPr>
          <p:cNvSpPr txBox="1"/>
          <p:nvPr/>
        </p:nvSpPr>
        <p:spPr>
          <a:xfrm>
            <a:off x="8646942" y="6121883"/>
            <a:ext cx="3545058" cy="646331"/>
          </a:xfrm>
          <a:prstGeom prst="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El cerebro está activo, pero el cuerpo inactivo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BABB859-D28E-414C-BE0B-01786753F049}"/>
              </a:ext>
            </a:extLst>
          </p:cNvPr>
          <p:cNvCxnSpPr>
            <a:cxnSpLocks/>
          </p:cNvCxnSpPr>
          <p:nvPr/>
        </p:nvCxnSpPr>
        <p:spPr>
          <a:xfrm flipV="1">
            <a:off x="8088922" y="4823900"/>
            <a:ext cx="550987" cy="976200"/>
          </a:xfrm>
          <a:prstGeom prst="straightConnector1">
            <a:avLst/>
          </a:prstGeom>
          <a:ln w="127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F09F49B-71A0-440F-9D30-DAA34AB39CE7}"/>
              </a:ext>
            </a:extLst>
          </p:cNvPr>
          <p:cNvCxnSpPr/>
          <p:nvPr/>
        </p:nvCxnSpPr>
        <p:spPr>
          <a:xfrm>
            <a:off x="8088921" y="5800100"/>
            <a:ext cx="550988" cy="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10B6C70-4539-4C4D-ACF9-38AB09E1C49C}"/>
              </a:ext>
            </a:extLst>
          </p:cNvPr>
          <p:cNvCxnSpPr/>
          <p:nvPr/>
        </p:nvCxnSpPr>
        <p:spPr>
          <a:xfrm>
            <a:off x="8088921" y="5800100"/>
            <a:ext cx="550988" cy="644948"/>
          </a:xfrm>
          <a:prstGeom prst="straightConnector1">
            <a:avLst/>
          </a:prstGeom>
          <a:ln w="158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D6B814-DC1C-4FD8-8DE1-8465FEBA9681}"/>
              </a:ext>
            </a:extLst>
          </p:cNvPr>
          <p:cNvSpPr txBox="1"/>
          <p:nvPr/>
        </p:nvSpPr>
        <p:spPr>
          <a:xfrm>
            <a:off x="225083" y="726925"/>
            <a:ext cx="405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 Black" panose="020B0A04020102020204" pitchFamily="34" charset="0"/>
              </a:rPr>
              <a:t>¿Por qué soñamos?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3E765-D12C-4C42-8BE6-EAACF22515D2}"/>
              </a:ext>
            </a:extLst>
          </p:cNvPr>
          <p:cNvSpPr txBox="1"/>
          <p:nvPr/>
        </p:nvSpPr>
        <p:spPr>
          <a:xfrm>
            <a:off x="3671666" y="98474"/>
            <a:ext cx="405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La zona del cerebro encargada de las emociones se encuentran activa, por eso soñamos que hacemos y sentimos cosas.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11B68E-4C5C-4D61-9812-4B087620DA77}"/>
              </a:ext>
            </a:extLst>
          </p:cNvPr>
          <p:cNvSpPr/>
          <p:nvPr/>
        </p:nvSpPr>
        <p:spPr>
          <a:xfrm>
            <a:off x="2672862" y="2321169"/>
            <a:ext cx="623300" cy="46166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B3D4D0-1AE6-45F9-95C9-BF4A5B1D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9" y="2451745"/>
            <a:ext cx="627942" cy="4633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292B61-B86C-48F5-9E2E-F043809FE68E}"/>
              </a:ext>
            </a:extLst>
          </p:cNvPr>
          <p:cNvSpPr txBox="1"/>
          <p:nvPr/>
        </p:nvSpPr>
        <p:spPr>
          <a:xfrm>
            <a:off x="3315290" y="1588699"/>
            <a:ext cx="203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Zona encargada de las emociones en el cerebro </a:t>
            </a:r>
            <a:r>
              <a:rPr lang="es-CL" b="1" dirty="0">
                <a:solidFill>
                  <a:srgbClr val="FF0000"/>
                </a:solidFill>
              </a:rPr>
              <a:t>Amígdala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1FA210C-969D-430D-B114-833FB5B08FFD}"/>
              </a:ext>
            </a:extLst>
          </p:cNvPr>
          <p:cNvSpPr/>
          <p:nvPr/>
        </p:nvSpPr>
        <p:spPr>
          <a:xfrm>
            <a:off x="3210145" y="3429000"/>
            <a:ext cx="1375923" cy="106602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31A1649-47B9-4FC2-937D-3B9632413D11}"/>
              </a:ext>
            </a:extLst>
          </p:cNvPr>
          <p:cNvSpPr/>
          <p:nvPr/>
        </p:nvSpPr>
        <p:spPr>
          <a:xfrm>
            <a:off x="3334226" y="3123093"/>
            <a:ext cx="4975274" cy="2983450"/>
          </a:xfrm>
          <a:prstGeom prst="ellipse">
            <a:avLst/>
          </a:prstGeom>
          <a:solidFill>
            <a:srgbClr val="00FF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Los sueños que se producen en la fase 5 del sueño se viven como reales y muchas veces pueden contar hechos que no tienen mucha coherencia con la vida real, pro ejemplo: Soñar que podemos volar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891FE7-BBF2-4A1F-9C15-5FAC5230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39" y="0"/>
            <a:ext cx="330928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F688C0-A37F-49C7-A62F-E46028B3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12" y="1647075"/>
            <a:ext cx="1435541" cy="1323439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C101B07-8E22-449E-B8A6-0105FB59B083}"/>
              </a:ext>
            </a:extLst>
          </p:cNvPr>
          <p:cNvCxnSpPr/>
          <p:nvPr/>
        </p:nvCxnSpPr>
        <p:spPr>
          <a:xfrm flipH="1">
            <a:off x="2461846" y="1916088"/>
            <a:ext cx="748299" cy="0"/>
          </a:xfrm>
          <a:prstGeom prst="straightConnector1">
            <a:avLst/>
          </a:prstGeom>
          <a:ln w="444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6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C2C00C-B7D3-43B4-BDFC-05B7F5123809}"/>
              </a:ext>
            </a:extLst>
          </p:cNvPr>
          <p:cNvSpPr txBox="1"/>
          <p:nvPr/>
        </p:nvSpPr>
        <p:spPr>
          <a:xfrm>
            <a:off x="3405502" y="153740"/>
            <a:ext cx="562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 Black" panose="020B0A04020102020204" pitchFamily="34" charset="0"/>
              </a:rPr>
              <a:t>PROFUNDICEMOS: Lo que ocurre mientras dormimos</a:t>
            </a:r>
            <a:r>
              <a:rPr lang="es-CL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DDBBBF-8E0D-409F-9643-ECE298DDCCBE}"/>
              </a:ext>
            </a:extLst>
          </p:cNvPr>
          <p:cNvSpPr txBox="1"/>
          <p:nvPr/>
        </p:nvSpPr>
        <p:spPr>
          <a:xfrm>
            <a:off x="503853" y="2621829"/>
            <a:ext cx="1969477" cy="17543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Hormona que nos permite crecer de estatura, aumentar músculos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FB6A6B-930F-4C04-BF54-9AB73B850007}"/>
              </a:ext>
            </a:extLst>
          </p:cNvPr>
          <p:cNvSpPr txBox="1"/>
          <p:nvPr/>
        </p:nvSpPr>
        <p:spPr>
          <a:xfrm>
            <a:off x="0" y="2409092"/>
            <a:ext cx="461665" cy="20398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es-CL" b="1" dirty="0">
                <a:solidFill>
                  <a:srgbClr val="660066"/>
                </a:solidFill>
              </a:rPr>
              <a:t>SOMATOTROPINA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C7CE0B-1AF3-40D8-BA24-EBB3B8A063D4}"/>
              </a:ext>
            </a:extLst>
          </p:cNvPr>
          <p:cNvSpPr txBox="1"/>
          <p:nvPr/>
        </p:nvSpPr>
        <p:spPr>
          <a:xfrm>
            <a:off x="2919794" y="2409092"/>
            <a:ext cx="2326082" cy="4247317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Hormona del hambre, en las mañanas tenemos más hambre, lo que significa que necesitamos consumir nutrientes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Ayuda a que funcione bien la hormona del crecimiento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Nos ayuda a bajar el nivel de azúcar en la sangre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EE65DD-90D0-4791-9758-537A8AD950FF}"/>
              </a:ext>
            </a:extLst>
          </p:cNvPr>
          <p:cNvSpPr txBox="1"/>
          <p:nvPr/>
        </p:nvSpPr>
        <p:spPr>
          <a:xfrm>
            <a:off x="2529927" y="4219997"/>
            <a:ext cx="461665" cy="1150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es-CL" b="1" dirty="0">
                <a:solidFill>
                  <a:srgbClr val="660066"/>
                </a:solidFill>
              </a:rPr>
              <a:t>GRELINA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AA6AA6-24B3-49E5-AB86-F65FF91C7553}"/>
              </a:ext>
            </a:extLst>
          </p:cNvPr>
          <p:cNvSpPr txBox="1"/>
          <p:nvPr/>
        </p:nvSpPr>
        <p:spPr>
          <a:xfrm>
            <a:off x="5639853" y="3030367"/>
            <a:ext cx="2150238" cy="286232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Es el resultado de la limpieza de los ojos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Las lagañas son los residuos “células descartadas”, es decir lo que el cuerpo no necesita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B76C6B-53F7-401B-9B0E-CD60424AABD8}"/>
              </a:ext>
            </a:extLst>
          </p:cNvPr>
          <p:cNvSpPr txBox="1"/>
          <p:nvPr/>
        </p:nvSpPr>
        <p:spPr>
          <a:xfrm>
            <a:off x="5342783" y="2830899"/>
            <a:ext cx="461665" cy="2926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es-CL" b="1" dirty="0">
                <a:solidFill>
                  <a:srgbClr val="660066"/>
                </a:solidFill>
              </a:rPr>
              <a:t>MOVIMIENTO DE LOS OJOS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F19EC7-5BC7-4113-972C-E1A1C9DD9C2A}"/>
              </a:ext>
            </a:extLst>
          </p:cNvPr>
          <p:cNvSpPr txBox="1"/>
          <p:nvPr/>
        </p:nvSpPr>
        <p:spPr>
          <a:xfrm>
            <a:off x="8337768" y="4219997"/>
            <a:ext cx="1522157" cy="147732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Van naciendo nuevas células de la piel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BD9FD2-873A-4B34-8EC6-E3144FAB0374}"/>
              </a:ext>
            </a:extLst>
          </p:cNvPr>
          <p:cNvSpPr txBox="1"/>
          <p:nvPr/>
        </p:nvSpPr>
        <p:spPr>
          <a:xfrm>
            <a:off x="8058623" y="4008211"/>
            <a:ext cx="461665" cy="1150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es-CL" b="1" dirty="0">
                <a:solidFill>
                  <a:srgbClr val="660066"/>
                </a:solidFill>
              </a:rPr>
              <a:t>PIEL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340F0F-1936-4B5D-BB3B-03992F9D86FE}"/>
              </a:ext>
            </a:extLst>
          </p:cNvPr>
          <p:cNvSpPr txBox="1"/>
          <p:nvPr/>
        </p:nvSpPr>
        <p:spPr>
          <a:xfrm>
            <a:off x="9983086" y="2447063"/>
            <a:ext cx="461665" cy="18815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es-CL" b="1" dirty="0">
                <a:solidFill>
                  <a:srgbClr val="660066"/>
                </a:solidFill>
              </a:rPr>
              <a:t>SISTEMA INMUNE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05DC92-2321-4F10-ACC6-FB8D4740D357}"/>
              </a:ext>
            </a:extLst>
          </p:cNvPr>
          <p:cNvSpPr txBox="1"/>
          <p:nvPr/>
        </p:nvSpPr>
        <p:spPr>
          <a:xfrm>
            <a:off x="10323410" y="2618730"/>
            <a:ext cx="1868589" cy="1200329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660066"/>
                </a:solidFill>
              </a:rPr>
              <a:t>Crecen las defensas que combaten enfermedades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C78FBD-5972-4068-A7E9-3F3B705B5A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404" y="1516000"/>
            <a:ext cx="1089039" cy="11302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93A74E-4516-4D82-A106-D97FFEBE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31" y="1179410"/>
            <a:ext cx="1523014" cy="11132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CCC5513-1132-4C8F-8A69-5EEE86AA6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356" y="1562738"/>
            <a:ext cx="1522158" cy="12488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31557AA-737A-4CFB-83CB-3EC7C0E77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768" y="2447063"/>
            <a:ext cx="1193400" cy="12488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3CEC52A-6921-40D5-B4EA-7ED9BDC16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751" y="1577268"/>
            <a:ext cx="1294818" cy="10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400183D-D8A4-4815-A851-52B4BE87309B}"/>
              </a:ext>
            </a:extLst>
          </p:cNvPr>
          <p:cNvSpPr txBox="1"/>
          <p:nvPr/>
        </p:nvSpPr>
        <p:spPr>
          <a:xfrm>
            <a:off x="118917" y="232900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660066"/>
                </a:solidFill>
                <a:latin typeface="Arial Black" panose="020B0A04020102020204" pitchFamily="34" charset="0"/>
              </a:rPr>
              <a:t>Dormir y Salud Mental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028DC62-8790-4B9F-9C47-0005CD525DA1}"/>
              </a:ext>
            </a:extLst>
          </p:cNvPr>
          <p:cNvSpPr/>
          <p:nvPr/>
        </p:nvSpPr>
        <p:spPr>
          <a:xfrm>
            <a:off x="7812258" y="121611"/>
            <a:ext cx="4079631" cy="262323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El cortisol es la hormona del estrés, cuando dormimos se produce menos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2E083F-2247-4E9B-99E1-7094BD8C9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4E9B2"/>
              </a:clrFrom>
              <a:clrTo>
                <a:srgbClr val="64E9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2291" y="0"/>
            <a:ext cx="2362200" cy="19431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99450E5F-EEBB-4636-9B05-9A416468609B}"/>
              </a:ext>
            </a:extLst>
          </p:cNvPr>
          <p:cNvSpPr/>
          <p:nvPr/>
        </p:nvSpPr>
        <p:spPr>
          <a:xfrm>
            <a:off x="629292" y="2514600"/>
            <a:ext cx="3002609" cy="1828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660066"/>
                </a:solidFill>
              </a:rPr>
              <a:t>La falta de sueño produce irritabilidad, es decir sentirnos más enojados/as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49F43FD-DC69-4B0C-8656-90554AA0B797}"/>
              </a:ext>
            </a:extLst>
          </p:cNvPr>
          <p:cNvSpPr/>
          <p:nvPr/>
        </p:nvSpPr>
        <p:spPr>
          <a:xfrm>
            <a:off x="7976382" y="3696286"/>
            <a:ext cx="3418449" cy="18288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0099"/>
                </a:solidFill>
              </a:rPr>
              <a:t>La falta de sueño, disminuye la capacidad de concentración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9E2E941-F8FB-4E4C-AE66-E687DCF9D5BC}"/>
              </a:ext>
            </a:extLst>
          </p:cNvPr>
          <p:cNvSpPr/>
          <p:nvPr/>
        </p:nvSpPr>
        <p:spPr>
          <a:xfrm>
            <a:off x="3334043" y="4610686"/>
            <a:ext cx="2362200" cy="19431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Mientras se duerme lo que hemos aprendido se consolida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4F36C0D-2D7B-4EBA-98F0-F59D07338A9C}"/>
              </a:ext>
            </a:extLst>
          </p:cNvPr>
          <p:cNvSpPr/>
          <p:nvPr/>
        </p:nvSpPr>
        <p:spPr>
          <a:xfrm>
            <a:off x="4274491" y="798998"/>
            <a:ext cx="2757268" cy="2318099"/>
          </a:xfrm>
          <a:prstGeom prst="ellips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Sentirse muy estresado puede llevarnos a  sentirnos con menos ánimo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6196373-7167-44EB-8693-C2BE70B042C6}"/>
              </a:ext>
            </a:extLst>
          </p:cNvPr>
          <p:cNvCxnSpPr>
            <a:cxnSpLocks/>
          </p:cNvCxnSpPr>
          <p:nvPr/>
        </p:nvCxnSpPr>
        <p:spPr>
          <a:xfrm flipV="1">
            <a:off x="9777046" y="2744846"/>
            <a:ext cx="0" cy="951440"/>
          </a:xfrm>
          <a:prstGeom prst="straightConnector1">
            <a:avLst/>
          </a:prstGeom>
          <a:ln w="25400">
            <a:solidFill>
              <a:srgbClr val="66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1D15943-0ED4-43D3-A897-1FDCBFAB7465}"/>
              </a:ext>
            </a:extLst>
          </p:cNvPr>
          <p:cNvCxnSpPr/>
          <p:nvPr/>
        </p:nvCxnSpPr>
        <p:spPr>
          <a:xfrm flipV="1">
            <a:off x="7031759" y="1533378"/>
            <a:ext cx="780499" cy="196948"/>
          </a:xfrm>
          <a:prstGeom prst="straightConnector1">
            <a:avLst/>
          </a:prstGeom>
          <a:ln w="25400">
            <a:solidFill>
              <a:srgbClr val="66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99FFE84-046E-499C-B85F-C396DE7B8CF4}"/>
              </a:ext>
            </a:extLst>
          </p:cNvPr>
          <p:cNvCxnSpPr>
            <a:cxnSpLocks/>
          </p:cNvCxnSpPr>
          <p:nvPr/>
        </p:nvCxnSpPr>
        <p:spPr>
          <a:xfrm flipV="1">
            <a:off x="3631901" y="2514601"/>
            <a:ext cx="642590" cy="509870"/>
          </a:xfrm>
          <a:prstGeom prst="straightConnector1">
            <a:avLst/>
          </a:prstGeom>
          <a:ln w="25400">
            <a:solidFill>
              <a:srgbClr val="66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7A64737-D203-421A-98A6-022F74FF57BC}"/>
              </a:ext>
            </a:extLst>
          </p:cNvPr>
          <p:cNvCxnSpPr/>
          <p:nvPr/>
        </p:nvCxnSpPr>
        <p:spPr>
          <a:xfrm>
            <a:off x="3024554" y="4220308"/>
            <a:ext cx="607347" cy="618978"/>
          </a:xfrm>
          <a:prstGeom prst="straightConnector1">
            <a:avLst/>
          </a:prstGeom>
          <a:ln w="25400">
            <a:solidFill>
              <a:srgbClr val="66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C2D4F9F-B6FD-42D0-BA41-F05A2C6B6151}"/>
              </a:ext>
            </a:extLst>
          </p:cNvPr>
          <p:cNvCxnSpPr>
            <a:cxnSpLocks/>
          </p:cNvCxnSpPr>
          <p:nvPr/>
        </p:nvCxnSpPr>
        <p:spPr>
          <a:xfrm flipV="1">
            <a:off x="5696243" y="5022167"/>
            <a:ext cx="2280139" cy="773722"/>
          </a:xfrm>
          <a:prstGeom prst="straightConnector1">
            <a:avLst/>
          </a:prstGeom>
          <a:ln w="25400">
            <a:solidFill>
              <a:srgbClr val="66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oj despertador Digital de dibujos animados bonito despertador de Metal  perezoso sueño silencioso Simple alarma de niño reloj Budzik decoración del  hogar dormitorio reloj MM60NZ(#style9) | Linio Chile - GE018EL13N30BLACL">
            <a:extLst>
              <a:ext uri="{FF2B5EF4-FFF2-40B4-BE49-F238E27FC236}">
                <a16:creationId xmlns:a16="http://schemas.microsoft.com/office/drawing/2014/main" id="{DD0BBF98-2CB6-4C27-AEFC-42ED7613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27" y="314171"/>
            <a:ext cx="2332966" cy="14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lobo: flecha izquierda 3">
            <a:extLst>
              <a:ext uri="{FF2B5EF4-FFF2-40B4-BE49-F238E27FC236}">
                <a16:creationId xmlns:a16="http://schemas.microsoft.com/office/drawing/2014/main" id="{E78057B5-F602-4CC9-9F52-0CE3531E7D8E}"/>
              </a:ext>
            </a:extLst>
          </p:cNvPr>
          <p:cNvSpPr/>
          <p:nvPr/>
        </p:nvSpPr>
        <p:spPr>
          <a:xfrm>
            <a:off x="9097107" y="44861"/>
            <a:ext cx="3094893" cy="3336484"/>
          </a:xfrm>
          <a:prstGeom prst="leftArrowCallout">
            <a:avLst>
              <a:gd name="adj1" fmla="val 13182"/>
              <a:gd name="adj2" fmla="val 19545"/>
              <a:gd name="adj3" fmla="val 25000"/>
              <a:gd name="adj4" fmla="val 6497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b="1" dirty="0"/>
              <a:t>12 a 15 horas Lactantes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b="1" dirty="0"/>
              <a:t>11 a 14 horas niño/as de 3 a 5 años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b="1" dirty="0"/>
              <a:t>10 a 13 horas niños/as 6 a 13 años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b="1" dirty="0"/>
              <a:t>9 a 11 horas,  adolescentes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3BB519-EE89-49F7-BC88-B106679F046F}"/>
              </a:ext>
            </a:extLst>
          </p:cNvPr>
          <p:cNvSpPr txBox="1"/>
          <p:nvPr/>
        </p:nvSpPr>
        <p:spPr>
          <a:xfrm>
            <a:off x="6731391" y="151304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latin typeface="Arial Black" panose="020B0A04020102020204" pitchFamily="34" charset="0"/>
              </a:rPr>
              <a:t>Horas de sueño</a:t>
            </a:r>
          </a:p>
        </p:txBody>
      </p:sp>
      <p:sp>
        <p:nvSpPr>
          <p:cNvPr id="6" name="Globo: flecha derecha 5">
            <a:extLst>
              <a:ext uri="{FF2B5EF4-FFF2-40B4-BE49-F238E27FC236}">
                <a16:creationId xmlns:a16="http://schemas.microsoft.com/office/drawing/2014/main" id="{A9717F70-47A8-4054-8250-CEA381096F0B}"/>
              </a:ext>
            </a:extLst>
          </p:cNvPr>
          <p:cNvSpPr/>
          <p:nvPr/>
        </p:nvSpPr>
        <p:spPr>
          <a:xfrm>
            <a:off x="150056" y="92516"/>
            <a:ext cx="3847515" cy="6167607"/>
          </a:xfrm>
          <a:prstGeom prst="rightArrowCallout">
            <a:avLst>
              <a:gd name="adj1" fmla="val 14762"/>
              <a:gd name="adj2" fmla="val 10009"/>
              <a:gd name="adj3" fmla="val 25000"/>
              <a:gd name="adj4" fmla="val 64977"/>
            </a:avLst>
          </a:prstGeom>
          <a:solidFill>
            <a:srgbClr val="FF99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Nos sentimos adormecidos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Podemos sentirnos más triste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Engordamos más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Bajo rendimiento en el colegio y el trabajo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Fatiga diurna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Cambios en el sistema metabólico (peso), endocrino(hormonal) e inmunológico(defensas)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CC1883-6EA0-4113-9849-718A8D127F52}"/>
              </a:ext>
            </a:extLst>
          </p:cNvPr>
          <p:cNvSpPr/>
          <p:nvPr/>
        </p:nvSpPr>
        <p:spPr>
          <a:xfrm>
            <a:off x="3997571" y="2822376"/>
            <a:ext cx="3425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dirty="0">
                <a:latin typeface="Arial Black" panose="020B0A04020102020204" pitchFamily="34" charset="0"/>
              </a:rPr>
              <a:t>Consecuencias </a:t>
            </a:r>
          </a:p>
          <a:p>
            <a:pPr algn="ctr"/>
            <a:r>
              <a:rPr lang="es-CL" sz="2000" dirty="0">
                <a:latin typeface="Arial Black" panose="020B0A04020102020204" pitchFamily="34" charset="0"/>
              </a:rPr>
              <a:t>de dormir menos horas</a:t>
            </a:r>
          </a:p>
        </p:txBody>
      </p:sp>
      <p:sp>
        <p:nvSpPr>
          <p:cNvPr id="9" name="Globo: flecha hacia abajo 8">
            <a:extLst>
              <a:ext uri="{FF2B5EF4-FFF2-40B4-BE49-F238E27FC236}">
                <a16:creationId xmlns:a16="http://schemas.microsoft.com/office/drawing/2014/main" id="{74085DAF-AC3A-4F00-B2CC-5BF654A7A2E7}"/>
              </a:ext>
            </a:extLst>
          </p:cNvPr>
          <p:cNvSpPr/>
          <p:nvPr/>
        </p:nvSpPr>
        <p:spPr>
          <a:xfrm>
            <a:off x="8194431" y="3571967"/>
            <a:ext cx="3488788" cy="2470815"/>
          </a:xfrm>
          <a:prstGeom prst="downArrow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Cafeína, comidas picantes (aumentan la temperatura corporal), legumbres (reflujo), te, carnes rojas, embutidos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104128-FB0F-4E13-93D1-4488BE966448}"/>
              </a:ext>
            </a:extLst>
          </p:cNvPr>
          <p:cNvSpPr txBox="1"/>
          <p:nvPr/>
        </p:nvSpPr>
        <p:spPr>
          <a:xfrm>
            <a:off x="8182779" y="6042782"/>
            <a:ext cx="348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latin typeface="Arial Black" panose="020B0A04020102020204" pitchFamily="34" charset="0"/>
              </a:rPr>
              <a:t>Alimentos que influyen en un mal sueño</a:t>
            </a:r>
          </a:p>
        </p:txBody>
      </p:sp>
      <p:sp>
        <p:nvSpPr>
          <p:cNvPr id="10" name="Globo: flecha hacia arriba 9">
            <a:extLst>
              <a:ext uri="{FF2B5EF4-FFF2-40B4-BE49-F238E27FC236}">
                <a16:creationId xmlns:a16="http://schemas.microsoft.com/office/drawing/2014/main" id="{7E214651-2270-493A-BEE9-F308B30A79F3}"/>
              </a:ext>
            </a:extLst>
          </p:cNvPr>
          <p:cNvSpPr/>
          <p:nvPr/>
        </p:nvSpPr>
        <p:spPr>
          <a:xfrm>
            <a:off x="3305965" y="4279854"/>
            <a:ext cx="3425426" cy="2470814"/>
          </a:xfrm>
          <a:prstGeom prst="upArrowCallou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Plátano, piña, palta, lechuga, huevo, pescado azul, frutos secos (Ricos en </a:t>
            </a:r>
            <a:r>
              <a:rPr lang="es-CL" dirty="0" err="1"/>
              <a:t>Triptofano</a:t>
            </a:r>
            <a:r>
              <a:rPr lang="es-CL" dirty="0"/>
              <a:t>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BF9A0F-CB69-46BE-906E-363FE27DB62D}"/>
              </a:ext>
            </a:extLst>
          </p:cNvPr>
          <p:cNvSpPr txBox="1"/>
          <p:nvPr/>
        </p:nvSpPr>
        <p:spPr>
          <a:xfrm>
            <a:off x="3274284" y="3856807"/>
            <a:ext cx="348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latin typeface="Arial Black" panose="020B0A04020102020204" pitchFamily="34" charset="0"/>
              </a:rPr>
              <a:t>Alimentos que facilitan el sueño</a:t>
            </a:r>
          </a:p>
        </p:txBody>
      </p:sp>
    </p:spTree>
    <p:extLst>
      <p:ext uri="{BB962C8B-B14F-4D97-AF65-F5344CB8AC3E}">
        <p14:creationId xmlns:p14="http://schemas.microsoft.com/office/powerpoint/2010/main" val="325386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4C980C-733B-4E3C-ABE1-C1397E1E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742006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2D751C-27DE-42C8-B814-88F06FBC2188}"/>
              </a:ext>
            </a:extLst>
          </p:cNvPr>
          <p:cNvSpPr txBox="1"/>
          <p:nvPr/>
        </p:nvSpPr>
        <p:spPr>
          <a:xfrm>
            <a:off x="4726745" y="422030"/>
            <a:ext cx="6527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latin typeface="Arial Black" panose="020B0A04020102020204" pitchFamily="34" charset="0"/>
              </a:rPr>
              <a:t>El reloj biológico está sincronizado con la luz externa y recibe información directa de la retina.  Este reloj se activa al acabar el día  y disminuir la señal luminosa, notando la sensación de somnolencia unas horas más tardes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C9A57A6-61D4-4782-8E95-6144F42AD2E2}"/>
              </a:ext>
            </a:extLst>
          </p:cNvPr>
          <p:cNvSpPr/>
          <p:nvPr/>
        </p:nvSpPr>
        <p:spPr>
          <a:xfrm>
            <a:off x="5314070" y="3237920"/>
            <a:ext cx="5352757" cy="2518117"/>
          </a:xfrm>
          <a:prstGeom prst="ellipse">
            <a:avLst/>
          </a:prstGeom>
          <a:solidFill>
            <a:srgbClr val="B2B2B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660066"/>
                </a:solidFill>
              </a:rPr>
              <a:t>La exposición a la luz artificial televisores, computadores, celular, Tablet puede contribuir  a que las partes del cerebro que regula el sueño no se activen hasta amuchas horas más tarde</a:t>
            </a:r>
          </a:p>
        </p:txBody>
      </p:sp>
    </p:spTree>
    <p:extLst>
      <p:ext uri="{BB962C8B-B14F-4D97-AF65-F5344CB8AC3E}">
        <p14:creationId xmlns:p14="http://schemas.microsoft.com/office/powerpoint/2010/main" val="3993133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683</Words>
  <Application>Microsoft Office PowerPoint</Application>
  <PresentationFormat>Panorámica</PresentationFormat>
  <Paragraphs>76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51</cp:revision>
  <dcterms:created xsi:type="dcterms:W3CDTF">2021-06-25T15:45:20Z</dcterms:created>
  <dcterms:modified xsi:type="dcterms:W3CDTF">2021-07-02T14:44:20Z</dcterms:modified>
</cp:coreProperties>
</file>