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5" r:id="rId6"/>
    <p:sldId id="266" r:id="rId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CC0066"/>
    <a:srgbClr val="003300"/>
    <a:srgbClr val="CCCC00"/>
    <a:srgbClr val="006600"/>
    <a:srgbClr val="008000"/>
    <a:srgbClr val="66FFFF"/>
    <a:srgbClr val="FF99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6B779-73DC-4622-874D-157811F8B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20BB3A-B2A8-4162-A458-460309334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4DB761-CF35-4764-81ED-1D8141DF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E37D2A-E81C-4CE7-99D5-D68094BD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F51310-3FAA-4C4F-8798-6F371587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661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AD5E9-4BA6-423D-A85E-1912FFDC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2A582F-E971-4BC4-BF42-71CA19E73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C17D9F-ABCF-4B13-9C0E-99F15E26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072CE2-5C79-407C-B0F8-C08E7890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B7F007-A35D-49CC-99B8-EEF6760D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43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2780E5-A030-4FA9-819C-4C17AF6A3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0649FE-5D0F-4566-83FD-4FD61722E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3A1896-B52F-4B7A-AB2A-581EC35F0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8F78CD-32D3-40CC-B657-C24A9ACD7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BB6E2F-DA75-4FFF-90C7-C7619C46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073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7A77B-E05A-41EA-86CA-34931D23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89EA97-879D-44A9-9EE7-AF566359A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BEEC0-5010-48B6-8B5F-E0DCF61D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FB17EE-DE2B-4948-ACA1-FB7FAFD9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3D18CA-8A47-462D-8C1B-B35106697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101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58BEF-05D2-44B7-8F37-0B71EFA4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35248-BE52-4A7C-90E9-76AF266C3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896EF2-0B48-41D3-83AD-D6E661DB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185F39-C449-4EFC-A42E-CA287E82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4A479C-39F9-4FCA-B0B8-C2594FC3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200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1FBB0-7D5B-49ED-983E-CA95C8F9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7EC854-1912-41E1-B579-8CC503757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AD43E8-E1C9-416E-9138-84515F66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AA1F71-60E4-4D3E-8D29-110B550E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CD301E-CD90-4FF2-AA1E-E90F07E7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C93A64-AFB6-472C-B48F-5EA16785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012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65311-155B-442B-BC45-A0140CC7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2333D4-F8C6-463C-B297-25BBFC8ED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FD85F1-9064-4A45-85AF-AC5ADF5DC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DBF5A0-3954-4B09-B8DB-1FA3C1615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8F10BF-F8A2-4B2A-8D90-EE7147005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6983DD7-05D4-40F5-8427-F235E7EAE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05EF5DC-D53B-4783-85AF-F22DEC11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9D7709D-9909-4C4B-9BD4-AEAE6041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159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C4A86-0AA7-49E8-A185-02ADAD84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34FB82-AE99-477B-B978-200AEA35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1FC1A7-71E6-4C2F-A3FB-04F7303C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34C802-8AA2-4368-932F-151363FE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647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907852-5D8B-4550-83A6-7E219817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933E6C-2B3A-47CA-90C4-DDB226B2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FAB1BE-6B1D-455B-80D7-A8142C76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247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3B62D-1203-4E92-A919-6BD12ECA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E86358-8FCB-4D23-9C6B-94C67D43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1006F2-72D0-476D-921C-07364A2AD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4F534F-7415-4F4B-AEAA-4D9E1DC0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7C8964-D004-4879-BD37-D466A263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421C2E-1A31-47C5-ACED-0B7AEE55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343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D83E6-18FB-4E77-8F2E-AB009D827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93CC4D-75B5-4BD1-BACC-3FF27F4A9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23C0AD-1293-47E9-821C-7EDE6BD1B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225FB9-829A-4CE9-BFD9-CFC66C67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1F771E-5401-4C37-9BCC-AA89B7F7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ED4DF1-6429-48C1-91D4-CC5F499E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523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09CAD8B-C84B-48F9-9FB0-C64385584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7E9478-8CCD-4CAB-989D-95899F6B7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6B55DF-4529-4919-BFE6-14FE70943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CE41D-223C-4BAB-8BF3-FAF5F11BA655}" type="datetimeFigureOut">
              <a:rPr lang="es-CL" smtClean="0"/>
              <a:t>03-06-2021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DFC73D-B068-4AFA-A660-73FD47EF0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6FA8B1-08E2-4F07-B829-195B5D03B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A35AE-6FBC-4CCC-B8B0-0FE5C79078F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125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lta Plantilla PowerPoint">
            <a:extLst>
              <a:ext uri="{FF2B5EF4-FFF2-40B4-BE49-F238E27FC236}">
                <a16:creationId xmlns:a16="http://schemas.microsoft.com/office/drawing/2014/main" id="{A769A502-0EFE-46FE-B3F0-96003872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10BAAB7-A015-4D79-B945-0A921BCAC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34" y="158476"/>
            <a:ext cx="432854" cy="44504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BCBD296-9F70-4B8C-BF36-1150A0482FCE}"/>
              </a:ext>
            </a:extLst>
          </p:cNvPr>
          <p:cNvSpPr/>
          <p:nvPr/>
        </p:nvSpPr>
        <p:spPr>
          <a:xfrm>
            <a:off x="587488" y="34191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“Personas con excelencia humana y académica que aportan al mundo que les toca vivir”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C5E8F84-4D7D-4B28-B94F-75E1F5C718CB}"/>
              </a:ext>
            </a:extLst>
          </p:cNvPr>
          <p:cNvSpPr txBox="1"/>
          <p:nvPr/>
        </p:nvSpPr>
        <p:spPr>
          <a:xfrm>
            <a:off x="2357759" y="654897"/>
            <a:ext cx="680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ALIMENTACIÓN SALUDABLE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7B2059-416C-446F-ACD2-8DB4C7E8B54D}"/>
              </a:ext>
            </a:extLst>
          </p:cNvPr>
          <p:cNvSpPr txBox="1"/>
          <p:nvPr/>
        </p:nvSpPr>
        <p:spPr>
          <a:xfrm>
            <a:off x="0" y="1049967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/>
              <a:t>¿Qué es? </a:t>
            </a:r>
            <a:r>
              <a:rPr lang="es-CL" b="1" dirty="0"/>
              <a:t>Es cuando el ser humano utiliza los alimentos para la producción de energía, el crecimiento y el funcionamiento normal de cada órgano y tejido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8B6FC7-F91F-4EE4-BD91-B7ED1FF963A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0380" y="1468418"/>
            <a:ext cx="1077791" cy="62755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EB84CF1-196B-40D6-8A53-ADEC84F42689}"/>
              </a:ext>
            </a:extLst>
          </p:cNvPr>
          <p:cNvSpPr txBox="1"/>
          <p:nvPr/>
        </p:nvSpPr>
        <p:spPr>
          <a:xfrm>
            <a:off x="4014394" y="1823354"/>
            <a:ext cx="7845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/>
          </a:p>
          <a:p>
            <a:pPr algn="just"/>
            <a:r>
              <a:rPr lang="es-CL" sz="2000" b="1" dirty="0"/>
              <a:t>Son los compuestos de los alimentos necesarios para las funciones del organismo. Tales como Lípidos, proteínas, carbohidratos, vitaminas, agua y minerales, además de mantener reservas.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2A4C10C-6E21-435A-9AA5-65C457F7D811}"/>
              </a:ext>
            </a:extLst>
          </p:cNvPr>
          <p:cNvSpPr/>
          <p:nvPr/>
        </p:nvSpPr>
        <p:spPr>
          <a:xfrm>
            <a:off x="3101977" y="2572516"/>
            <a:ext cx="764539" cy="24822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29A4D8-0BD9-4C58-A47A-FA4A6B86C946}"/>
              </a:ext>
            </a:extLst>
          </p:cNvPr>
          <p:cNvSpPr txBox="1"/>
          <p:nvPr/>
        </p:nvSpPr>
        <p:spPr>
          <a:xfrm>
            <a:off x="9536" y="2250966"/>
            <a:ext cx="2930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/>
              <a:t>Para un buen funcionamiento del organismo se requiere de </a:t>
            </a:r>
            <a:r>
              <a:rPr lang="es-CL" sz="2000" b="1" dirty="0">
                <a:solidFill>
                  <a:srgbClr val="7030A0"/>
                </a:solidFill>
              </a:rPr>
              <a:t>Nutrientes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6D2C9EE-6F13-4D2B-8773-3528FE10F49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97" y="3612792"/>
            <a:ext cx="2051381" cy="1641492"/>
          </a:xfrm>
          <a:prstGeom prst="rect">
            <a:avLst/>
          </a:prstGeom>
        </p:spPr>
      </p:pic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AE4D45FB-B926-4411-AA89-1D1F5ACAE199}"/>
              </a:ext>
            </a:extLst>
          </p:cNvPr>
          <p:cNvSpPr/>
          <p:nvPr/>
        </p:nvSpPr>
        <p:spPr>
          <a:xfrm>
            <a:off x="4661178" y="4207247"/>
            <a:ext cx="834887" cy="45507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D1A5C1F3-05F1-468D-BA50-DECFA67C548F}"/>
              </a:ext>
            </a:extLst>
          </p:cNvPr>
          <p:cNvSpPr/>
          <p:nvPr/>
        </p:nvSpPr>
        <p:spPr>
          <a:xfrm rot="10800000">
            <a:off x="1653046" y="4307133"/>
            <a:ext cx="834887" cy="4550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74E376A-59F4-4981-946D-BC00642BB2A1}"/>
              </a:ext>
            </a:extLst>
          </p:cNvPr>
          <p:cNvSpPr txBox="1"/>
          <p:nvPr/>
        </p:nvSpPr>
        <p:spPr>
          <a:xfrm>
            <a:off x="-37397" y="4180728"/>
            <a:ext cx="163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Falta de Nutrientes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BF9C27B-995D-4EF0-A8A0-85AF1F9C362A}"/>
              </a:ext>
            </a:extLst>
          </p:cNvPr>
          <p:cNvSpPr txBox="1"/>
          <p:nvPr/>
        </p:nvSpPr>
        <p:spPr>
          <a:xfrm>
            <a:off x="5349517" y="3815484"/>
            <a:ext cx="2051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Alimentación con todos los Nutrientes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4A52279-7301-4C2E-BEE1-6DECB465380B}"/>
              </a:ext>
            </a:extLst>
          </p:cNvPr>
          <p:cNvSpPr txBox="1"/>
          <p:nvPr/>
        </p:nvSpPr>
        <p:spPr>
          <a:xfrm>
            <a:off x="9132215" y="3243460"/>
            <a:ext cx="2093843" cy="738664"/>
          </a:xfrm>
          <a:prstGeom prst="rect">
            <a:avLst/>
          </a:prstGeom>
          <a:noFill/>
          <a:ln w="41275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sz="1400" b="1" dirty="0"/>
              <a:t>¿Cómo se calcula la cantidad de energía que requiere una persona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198138BE-61CD-4645-B08E-841E7D0B5FBF}"/>
              </a:ext>
            </a:extLst>
          </p:cNvPr>
          <p:cNvSpPr/>
          <p:nvPr/>
        </p:nvSpPr>
        <p:spPr>
          <a:xfrm>
            <a:off x="10460729" y="3840222"/>
            <a:ext cx="1629671" cy="12435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7551D34-AC3A-491D-8744-68ADC2AE7D05}"/>
              </a:ext>
            </a:extLst>
          </p:cNvPr>
          <p:cNvSpPr txBox="1"/>
          <p:nvPr/>
        </p:nvSpPr>
        <p:spPr>
          <a:xfrm>
            <a:off x="10713452" y="4080744"/>
            <a:ext cx="116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200" b="1" dirty="0">
                <a:solidFill>
                  <a:srgbClr val="FF0000"/>
                </a:solidFill>
              </a:rPr>
              <a:t>Depende de la edad, sexo, peso, talla y actividad física.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1C3F281-E037-4ACD-9CD0-28A620549F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24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26"/>
    </mc:Choice>
    <mc:Fallback>
      <p:transition spd="slow" advTm="79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1" grpId="0" animBg="1"/>
      <p:bldP spid="3" grpId="0"/>
      <p:bldP spid="28" grpId="0" animBg="1"/>
      <p:bldP spid="32" grpId="0" animBg="1"/>
      <p:bldP spid="31" grpId="0"/>
      <p:bldP spid="34" grpId="0"/>
      <p:bldP spid="36" grpId="0" animBg="1"/>
      <p:bldP spid="37" grpId="0" animBg="1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65EE5A4-9398-4395-ABFA-1A5D87136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592"/>
            <a:ext cx="12192000" cy="6857999"/>
          </a:xfrm>
          <a:prstGeom prst="rect">
            <a:avLst/>
          </a:prstGeom>
        </p:spPr>
      </p:pic>
      <p:sp>
        <p:nvSpPr>
          <p:cNvPr id="17" name="Bocadillo: rectángulo con esquinas redondeadas 16">
            <a:extLst>
              <a:ext uri="{FF2B5EF4-FFF2-40B4-BE49-F238E27FC236}">
                <a16:creationId xmlns:a16="http://schemas.microsoft.com/office/drawing/2014/main" id="{516251DE-624C-4A7C-817E-A179CE392FDB}"/>
              </a:ext>
            </a:extLst>
          </p:cNvPr>
          <p:cNvSpPr/>
          <p:nvPr/>
        </p:nvSpPr>
        <p:spPr>
          <a:xfrm>
            <a:off x="2397696" y="25470"/>
            <a:ext cx="2609733" cy="1075614"/>
          </a:xfrm>
          <a:prstGeom prst="wedgeRoundRectCallout">
            <a:avLst>
              <a:gd name="adj1" fmla="val -100144"/>
              <a:gd name="adj2" fmla="val 5377"/>
              <a:gd name="adj3" fmla="val 16667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¿Por qué es necesario incorporar variedad de alimentos a la dieta?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C4352A-3966-4128-BE70-3F1D3B8BFC5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79" y="296021"/>
            <a:ext cx="1477963" cy="15445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97DAD27-34D4-414A-846E-A33C54C9B9F7}"/>
              </a:ext>
            </a:extLst>
          </p:cNvPr>
          <p:cNvSpPr txBox="1"/>
          <p:nvPr/>
        </p:nvSpPr>
        <p:spPr>
          <a:xfrm>
            <a:off x="5299236" y="25272"/>
            <a:ext cx="6752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/>
              <a:t>Porque no existe un alimento que contenga todos los nutrientes esenciales para nuestro organismo. Así, cada alimento contribuye a nuestra nutrición de una manera especial y cada nutriente tiene funciones específicas en nuestro cuerpo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1103C86-B688-4F91-B057-CD235CB7749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3808" y="1580607"/>
            <a:ext cx="1247775" cy="3657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50D710A-4397-4410-BE8C-9667826196E5}"/>
              </a:ext>
            </a:extLst>
          </p:cNvPr>
          <p:cNvSpPr txBox="1"/>
          <p:nvPr/>
        </p:nvSpPr>
        <p:spPr>
          <a:xfrm>
            <a:off x="3021583" y="1619793"/>
            <a:ext cx="64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>
                <a:solidFill>
                  <a:srgbClr val="008000"/>
                </a:solidFill>
              </a:rPr>
              <a:t>El agua es un elemento esencial para desarrollar todos los procesos fisiológicos como por ejemplo digestión, absorción y eliminación de desechos metabólicos que no se pueden digerir, y también para al función del aparato circulatorio, ya que este líquido vital forma parte de la sangre y mediante esta los nutrientes pueden llegar hasta las células de organismo y conservar nuestra salud, además de la temperatura corporal.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12261B9-11C2-4CD4-AC64-F5379737472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2285" y="3908698"/>
            <a:ext cx="5007430" cy="353500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038A1745-93CF-496A-8428-36364C38EBAF}"/>
              </a:ext>
            </a:extLst>
          </p:cNvPr>
          <p:cNvSpPr txBox="1"/>
          <p:nvPr/>
        </p:nvSpPr>
        <p:spPr>
          <a:xfrm>
            <a:off x="4054361" y="4169827"/>
            <a:ext cx="40832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/>
              <a:t>Las necesidades de líquido dependen del peso de la persona y de la etapa de vida de cada uno.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/>
              <a:t> La recomendación general diaria para un adulto es de 2 a 2,5 litros (basado en adulto promedio de 70 kilos, 15-20 ml/kg de peso)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/>
              <a:t> En niños es de 1 a 1,5 litros (basado en aportes de 50-60 ml/kg de peso).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80423447-85BC-4638-8581-A56D3878644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8800" y="5394391"/>
            <a:ext cx="1228839" cy="104995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C42E5CD-D643-439F-B8A8-724DA6FBF6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554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55"/>
    </mc:Choice>
    <mc:Fallback>
      <p:transition spd="slow" advTm="6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 animBg="1"/>
      <p:bldP spid="3" grpId="0"/>
      <p:bldP spid="7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46C9F9-CA9C-4778-84EB-592BFE3725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50D9B4-8AE2-4B32-B416-31FB2A364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72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87"/>
    </mc:Choice>
    <mc:Fallback>
      <p:transition spd="slow" advTm="4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C0E2196-DDFF-4281-934B-0AD38C928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980CB4-B843-487E-96AE-8CBB8E7603CA}"/>
              </a:ext>
            </a:extLst>
          </p:cNvPr>
          <p:cNvSpPr txBox="1"/>
          <p:nvPr/>
        </p:nvSpPr>
        <p:spPr>
          <a:xfrm>
            <a:off x="783771" y="130746"/>
            <a:ext cx="1062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RECOMENDACIONES DE LA ORGANIZACIÓN MUNDIAL DE LA SALUD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231C61-D1CE-4D5C-A078-E22298F33ACE}"/>
              </a:ext>
            </a:extLst>
          </p:cNvPr>
          <p:cNvSpPr txBox="1"/>
          <p:nvPr/>
        </p:nvSpPr>
        <p:spPr>
          <a:xfrm>
            <a:off x="217715" y="653966"/>
            <a:ext cx="3222171" cy="619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Consumir: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Frutas, verduras, legumbres (tales como lentejas, porotos, garbanzos y alubias (semillas)), frutos secos y cereales integrales.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5 porciones de frutas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porciones de hortalizas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  Menos del 10% de la ingesta calórica total de azúcares libres (se puede medir con una cucharita pequeña correspondiente a 12 de estas)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Reducir el consumo de grasas saturadas (La mantequilla, carnes grasas,  embutidos,  quesos grasos, leche entera y derivados), ojalá no superar el 30% de la ingesta calórica diaria.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Una cucharadita de sal diaria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CL" sz="1200" b="1" dirty="0">
              <a:solidFill>
                <a:srgbClr val="008000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A254656-E938-450A-9188-B35D1504D76A}"/>
              </a:ext>
            </a:extLst>
          </p:cNvPr>
          <p:cNvGrpSpPr/>
          <p:nvPr/>
        </p:nvGrpSpPr>
        <p:grpSpPr>
          <a:xfrm rot="10800000">
            <a:off x="-70007" y="1023513"/>
            <a:ext cx="536891" cy="2670628"/>
            <a:chOff x="-95803" y="798100"/>
            <a:chExt cx="536891" cy="3825872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F260A4C-AB54-4F59-9F57-3CDEE550EDB0}"/>
                </a:ext>
              </a:extLst>
            </p:cNvPr>
            <p:cNvSpPr/>
            <p:nvPr/>
          </p:nvSpPr>
          <p:spPr>
            <a:xfrm rot="16200000">
              <a:off x="-1667721" y="2515162"/>
              <a:ext cx="3825872" cy="39174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1A96630-CFB5-4CC0-8C57-88E4735DFED7}"/>
                </a:ext>
              </a:extLst>
            </p:cNvPr>
            <p:cNvSpPr txBox="1"/>
            <p:nvPr/>
          </p:nvSpPr>
          <p:spPr>
            <a:xfrm rot="5400000">
              <a:off x="-678230" y="1800619"/>
              <a:ext cx="1525213" cy="360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45499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L" sz="1600" b="1" kern="1200" dirty="0">
                  <a:solidFill>
                    <a:srgbClr val="FF0000"/>
                  </a:solidFill>
                </a:rPr>
                <a:t>ADULTO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1D123B1B-5EFF-4DD0-8B50-2369AAF4D714}"/>
              </a:ext>
            </a:extLst>
          </p:cNvPr>
          <p:cNvSpPr txBox="1"/>
          <p:nvPr/>
        </p:nvSpPr>
        <p:spPr>
          <a:xfrm>
            <a:off x="4401171" y="705139"/>
            <a:ext cx="2670627" cy="4903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Consumir: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porciones diarias de verduras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3 unidades de fruta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3 unidades lácteos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veces por semana pescado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veces por semana pollo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veces por semana legumbres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a 3 veces por semana huevos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4 a 5 veces por semana</a:t>
            </a:r>
          </a:p>
          <a:p>
            <a:pPr>
              <a:lnSpc>
                <a:spcPct val="200000"/>
              </a:lnSpc>
            </a:pPr>
            <a:r>
              <a:rPr lang="es-CL" sz="1200" b="1" dirty="0">
                <a:solidFill>
                  <a:srgbClr val="008000"/>
                </a:solidFill>
              </a:rPr>
              <a:t>        cereales, pastas o papas cocidas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½ de pan diario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Aceites y otras grasas 4 cucharitas diarias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A2511C2-D7CE-4970-802D-2F7BE35A69D1}"/>
              </a:ext>
            </a:extLst>
          </p:cNvPr>
          <p:cNvSpPr txBox="1"/>
          <p:nvPr/>
        </p:nvSpPr>
        <p:spPr>
          <a:xfrm rot="16200000">
            <a:off x="2317458" y="2494198"/>
            <a:ext cx="3860798" cy="7487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345499" bIns="0" numCol="1" spcCol="1270" anchor="t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1600" b="1" kern="1200" dirty="0">
                <a:solidFill>
                  <a:srgbClr val="FF0000"/>
                </a:solidFill>
              </a:rPr>
              <a:t>ADOLESCENTE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4915979-3912-434F-BABB-3BB2AD61612D}"/>
              </a:ext>
            </a:extLst>
          </p:cNvPr>
          <p:cNvSpPr txBox="1"/>
          <p:nvPr/>
        </p:nvSpPr>
        <p:spPr>
          <a:xfrm>
            <a:off x="8033083" y="763196"/>
            <a:ext cx="410754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Consumir: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5 frutas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5 verduras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3 veces al día lácteos bajos en azúcar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veces por semana pescado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veces pro semana legumbres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6 a 8 vasos de agua al día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Evitar frituras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veces por semana, pollo, pavo, carne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4 a 5 veces por semana papas cocidas y pasta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2 unidades de pan al día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200" b="1" dirty="0">
                <a:solidFill>
                  <a:srgbClr val="008000"/>
                </a:solidFill>
              </a:rPr>
              <a:t>4 curaditas diarias de aceite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b="1" dirty="0">
              <a:solidFill>
                <a:srgbClr val="008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FBC4771-3745-44BA-B39A-50D05613AF42}"/>
              </a:ext>
            </a:extLst>
          </p:cNvPr>
          <p:cNvSpPr txBox="1"/>
          <p:nvPr/>
        </p:nvSpPr>
        <p:spPr>
          <a:xfrm rot="16200000">
            <a:off x="6013746" y="2414867"/>
            <a:ext cx="3860798" cy="7487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345499" bIns="0" numCol="1" spcCol="1270" anchor="t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1600" b="1" dirty="0">
                <a:solidFill>
                  <a:srgbClr val="FF0000"/>
                </a:solidFill>
              </a:rPr>
              <a:t>Niño y Niña</a:t>
            </a:r>
            <a:endParaRPr lang="es-CL" sz="1600" b="1" kern="1200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C111B3-170F-47DC-8F64-2A6155B3C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58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92"/>
    </mc:Choice>
    <mc:Fallback>
      <p:transition spd="slow" advTm="3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  <p:bldP spid="10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89205DA-D847-442E-844E-EC61FCF0F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+mn-lt"/>
              </a:rPr>
              <a:t>¿Por qué debería alimentarme de manera saludable</a:t>
            </a:r>
            <a:r>
              <a:rPr lang="es-ES" dirty="0"/>
              <a:t>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s-ES" b="1" dirty="0"/>
              <a:t>La alimentación saludable se relaciona con la salud mental: “Si cuido mi cuerpo, sentiré bienestar psicológico”.</a:t>
            </a:r>
          </a:p>
          <a:p>
            <a:pPr>
              <a:buFontTx/>
              <a:buChar char="-"/>
            </a:pPr>
            <a:r>
              <a:rPr lang="es-ES" b="1" dirty="0"/>
              <a:t>La alimentación saludable influye de manera positiva en la salud, en el funcionamiento del cerebro y en la calidad de vida.</a:t>
            </a:r>
          </a:p>
          <a:p>
            <a:pPr>
              <a:buFontTx/>
              <a:buChar char="-"/>
            </a:pPr>
            <a:r>
              <a:rPr lang="es-ES" b="1" dirty="0"/>
              <a:t>La alimentación saludable ayuda a reducir el riesgo de depresión y otras enfermedades mentales.</a:t>
            </a:r>
          </a:p>
          <a:p>
            <a:pPr>
              <a:buFontTx/>
              <a:buChar char="-"/>
            </a:pPr>
            <a:r>
              <a:rPr lang="es-ES" b="1" dirty="0"/>
              <a:t>La alimentación saludable ayuda a la capacidad de concentración y cognición.</a:t>
            </a:r>
          </a:p>
          <a:p>
            <a:pPr marL="0" indent="0">
              <a:buNone/>
            </a:pPr>
            <a:r>
              <a:rPr lang="es-ES" b="1" dirty="0"/>
              <a:t>“ME VALORO, ME CUIDO”</a:t>
            </a:r>
            <a:endParaRPr lang="en-US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29B727-66B2-4180-8F16-70D055DDCA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73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1"/>
    </mc:Choice>
    <mc:Fallback>
      <p:transition spd="slow" advTm="1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7E4464-2463-429E-805D-ED52EA3E0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3A4FE3-FA05-420F-A028-1E3FC1E0364D}"/>
              </a:ext>
            </a:extLst>
          </p:cNvPr>
          <p:cNvSpPr txBox="1"/>
          <p:nvPr/>
        </p:nvSpPr>
        <p:spPr>
          <a:xfrm>
            <a:off x="8969597" y="202674"/>
            <a:ext cx="2751203" cy="3077766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 </a:t>
            </a:r>
            <a:r>
              <a:rPr lang="es-CL" sz="1600" b="1" dirty="0"/>
              <a:t>Ciertos nutrientes hoy pueden ayudar en los siguientes casos: aliviar los síntomas de ciertas enfermedades mentales, tales como la depresión, y el estrés aumentar.</a:t>
            </a:r>
          </a:p>
          <a:p>
            <a:pPr algn="just"/>
            <a:r>
              <a:rPr lang="es-CL" sz="1600" b="1" dirty="0"/>
              <a:t>Por ejemplo los alimentos altos en </a:t>
            </a:r>
            <a:r>
              <a:rPr lang="es-CL" sz="1600" b="1" dirty="0" err="1"/>
              <a:t>Uridine</a:t>
            </a:r>
            <a:r>
              <a:rPr lang="es-CL" sz="1600" b="1" dirty="0"/>
              <a:t>, reducen los síntomas de depresión con mayor efectividad que medicamentos antidepresivos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F7C548-DCE0-4872-95BC-7490277C856B}"/>
              </a:ext>
            </a:extLst>
          </p:cNvPr>
          <p:cNvSpPr txBox="1"/>
          <p:nvPr/>
        </p:nvSpPr>
        <p:spPr>
          <a:xfrm>
            <a:off x="0" y="202674"/>
            <a:ext cx="797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CC0066"/>
                </a:solidFill>
              </a:rPr>
              <a:t>¿CÓMO INFLUYE LA ALIMENTACIÓN EN LA SALUD MENTAL?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77BF3EC-0E9C-4228-BA0C-75F644836EC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E0D6"/>
              </a:clrFrom>
              <a:clrTo>
                <a:srgbClr val="EAE0D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1948" y="113149"/>
            <a:ext cx="1667649" cy="110237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E30EC15-D077-44BD-889B-76C381E8AE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F1873"/>
              </a:clrFrom>
              <a:clrTo>
                <a:srgbClr val="0F187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1641" y="2339629"/>
            <a:ext cx="1914525" cy="239077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459FA99-8C5A-4E70-ABCA-10F046E1EE16}"/>
              </a:ext>
            </a:extLst>
          </p:cNvPr>
          <p:cNvSpPr txBox="1"/>
          <p:nvPr/>
        </p:nvSpPr>
        <p:spPr>
          <a:xfrm>
            <a:off x="2679250" y="848827"/>
            <a:ext cx="2751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b="1" dirty="0"/>
              <a:t>Para un buen  desarrollo cerebral  es necesario el consumo de todos los nutrientes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CCE5CC25-B9F6-4BEA-908F-2B2CB5469441}"/>
              </a:ext>
            </a:extLst>
          </p:cNvPr>
          <p:cNvCxnSpPr/>
          <p:nvPr/>
        </p:nvCxnSpPr>
        <p:spPr>
          <a:xfrm>
            <a:off x="3871088" y="1454338"/>
            <a:ext cx="0" cy="384313"/>
          </a:xfrm>
          <a:prstGeom prst="straightConnector1">
            <a:avLst/>
          </a:prstGeom>
          <a:ln w="25400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EF8B2B0-1D6D-4A51-A33A-15A77AB8F132}"/>
              </a:ext>
            </a:extLst>
          </p:cNvPr>
          <p:cNvSpPr txBox="1"/>
          <p:nvPr/>
        </p:nvSpPr>
        <p:spPr>
          <a:xfrm>
            <a:off x="5585382" y="1981759"/>
            <a:ext cx="2048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b="1" dirty="0"/>
              <a:t>La falta de agua, perjudica la transmisión nerviosa disminuyendo la circulación sanguínea, afectando e rendimiento mental.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828E51C-5704-4892-B83D-4613FAA6AD1C}"/>
              </a:ext>
            </a:extLst>
          </p:cNvPr>
          <p:cNvSpPr txBox="1"/>
          <p:nvPr/>
        </p:nvSpPr>
        <p:spPr>
          <a:xfrm>
            <a:off x="499189" y="2142652"/>
            <a:ext cx="2033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b="1" dirty="0"/>
              <a:t>Estudios científicos han evidenciado que la memoria, razonamiento, atención, intelecto se ven afectados por una dieta inadecuada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A34FBFF-A843-4D3D-AFE6-85FF832C0BD2}"/>
              </a:ext>
            </a:extLst>
          </p:cNvPr>
          <p:cNvCxnSpPr/>
          <p:nvPr/>
        </p:nvCxnSpPr>
        <p:spPr>
          <a:xfrm>
            <a:off x="5054072" y="2674256"/>
            <a:ext cx="531310" cy="0"/>
          </a:xfrm>
          <a:prstGeom prst="straightConnector1">
            <a:avLst/>
          </a:prstGeom>
          <a:ln w="28575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7C0D25FD-FA56-469A-B020-E96F707FF7F1}"/>
              </a:ext>
            </a:extLst>
          </p:cNvPr>
          <p:cNvCxnSpPr/>
          <p:nvPr/>
        </p:nvCxnSpPr>
        <p:spPr>
          <a:xfrm flipH="1">
            <a:off x="2432507" y="2674257"/>
            <a:ext cx="493485" cy="0"/>
          </a:xfrm>
          <a:prstGeom prst="straightConnector1">
            <a:avLst/>
          </a:prstGeom>
          <a:ln w="28575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351D9F4-93BA-4C96-AAE4-621489FD4131}"/>
              </a:ext>
            </a:extLst>
          </p:cNvPr>
          <p:cNvSpPr txBox="1"/>
          <p:nvPr/>
        </p:nvSpPr>
        <p:spPr>
          <a:xfrm>
            <a:off x="1724253" y="5156936"/>
            <a:ext cx="46611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b="1" dirty="0"/>
              <a:t>El consumo de proteínas (pescado, pollo, carne, huevo, almendras, yogur griego, salmón, queso, camarones, gelatina, palta, avena, quinoa, lenteja, atún, garbanzos, ),   facilita la síntesis de la serotonina, adrenalina y dopamina, influyendo directamente en el estado anímico.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C6E7CEFA-12B0-4879-96B7-92A9D13A7131}"/>
              </a:ext>
            </a:extLst>
          </p:cNvPr>
          <p:cNvCxnSpPr>
            <a:cxnSpLocks/>
          </p:cNvCxnSpPr>
          <p:nvPr/>
        </p:nvCxnSpPr>
        <p:spPr>
          <a:xfrm>
            <a:off x="3871088" y="4743044"/>
            <a:ext cx="0" cy="395013"/>
          </a:xfrm>
          <a:prstGeom prst="straightConnector1">
            <a:avLst/>
          </a:prstGeom>
          <a:ln w="28575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7DCFC8-CFCC-4521-B28E-C6D4AB09B0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16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98"/>
    </mc:Choice>
    <mc:Fallback>
      <p:transition spd="slow" advTm="11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3" grpId="0"/>
      <p:bldP spid="16" grpId="0"/>
      <p:bldP spid="20" grpId="0"/>
      <p:bldP spid="2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6|9.8|4.7|3.7|5.1|5.5|7.3|4.3|3.9|3.6|4.9|2.4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5|5.8|8.7|5.4|27.9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|3.2|1|2.8|3.6|1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2|3.4|2.7|2|5.6|4|9.8|9.1|29.4|1.9|8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5463</TotalTime>
  <Words>730</Words>
  <Application>Microsoft Office PowerPoint</Application>
  <PresentationFormat>Panorámica</PresentationFormat>
  <Paragraphs>64</Paragraphs>
  <Slides>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¿Por qué debería alimentarme de manera saludable?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LENOVO</cp:lastModifiedBy>
  <cp:revision>83</cp:revision>
  <dcterms:created xsi:type="dcterms:W3CDTF">2021-05-25T14:08:27Z</dcterms:created>
  <dcterms:modified xsi:type="dcterms:W3CDTF">2021-06-03T15:13:46Z</dcterms:modified>
</cp:coreProperties>
</file>